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5" r:id="rId5"/>
    <p:sldId id="268" r:id="rId6"/>
    <p:sldId id="267" r:id="rId7"/>
    <p:sldId id="266" r:id="rId8"/>
    <p:sldId id="264" r:id="rId9"/>
    <p:sldId id="269" r:id="rId10"/>
    <p:sldId id="257" r:id="rId11"/>
    <p:sldId id="270" r:id="rId12"/>
    <p:sldId id="273" r:id="rId13"/>
    <p:sldId id="274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A6A"/>
    <a:srgbClr val="C6C6C6"/>
    <a:srgbClr val="33CCCC"/>
    <a:srgbClr val="182A58"/>
    <a:srgbClr val="F8B700"/>
    <a:srgbClr val="003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4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 userDrawn="1"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6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3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5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2" r:id="rId7"/>
    <p:sldLayoutId id="2147483658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A929C-F016-0E4C-BBA8-F90194F29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0400"/>
            <a:ext cx="9144000" cy="1023960"/>
          </a:xfrm>
        </p:spPr>
        <p:txBody>
          <a:bodyPr>
            <a:normAutofit/>
          </a:bodyPr>
          <a:lstStyle/>
          <a:p>
            <a:r>
              <a:rPr lang="en-US" dirty="0"/>
              <a:t>Boundless CTA panel</a:t>
            </a:r>
            <a:endParaRPr lang="en-US" b="1" dirty="0">
              <a:solidFill>
                <a:srgbClr val="F8B7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52DB678-FFA9-2547-B22A-6C5EFA9C1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8990"/>
            <a:ext cx="9144000" cy="789092"/>
          </a:xfrm>
        </p:spPr>
        <p:txBody>
          <a:bodyPr/>
          <a:lstStyle/>
          <a:p>
            <a:r>
              <a:rPr lang="en-US" dirty="0"/>
              <a:t>Testing new panel option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5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2A33168-31CA-CE4A-B64A-E413D152F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b="1072"/>
          <a:stretch/>
        </p:blipFill>
        <p:spPr>
          <a:xfrm>
            <a:off x="-39757" y="-39756"/>
            <a:ext cx="12274826" cy="6904590"/>
          </a:xfrm>
        </p:spPr>
      </p:pic>
      <p:pic>
        <p:nvPicPr>
          <p:cNvPr id="21" name="Picture 20" descr="blue bar">
            <a:extLst>
              <a:ext uri="{FF2B5EF4-FFF2-40B4-BE49-F238E27FC236}">
                <a16:creationId xmlns:a16="http://schemas.microsoft.com/office/drawing/2014/main" id="{1623B4D8-6B7E-384C-B74A-ED629F213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65"/>
            <a:ext cx="11353800" cy="1244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37F860-B2E7-BA47-8E75-023B8C14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159"/>
            <a:ext cx="10515600" cy="979013"/>
          </a:xfrm>
        </p:spPr>
        <p:txBody>
          <a:bodyPr>
            <a:normAutofit/>
          </a:bodyPr>
          <a:lstStyle/>
          <a:p>
            <a:pPr algn="l"/>
            <a:r>
              <a:rPr lang="en-US" sz="4600" dirty="0"/>
              <a:t>Preview</a:t>
            </a:r>
            <a:r>
              <a:rPr lang="en-US" sz="4600" dirty="0">
                <a:latin typeface="Arial" panose="020B0604020202020204" pitchFamily="34" charset="0"/>
              </a:rPr>
              <a:t> current prototype</a:t>
            </a:r>
          </a:p>
        </p:txBody>
      </p:sp>
    </p:spTree>
    <p:extLst>
      <p:ext uri="{BB962C8B-B14F-4D97-AF65-F5344CB8AC3E}">
        <p14:creationId xmlns:p14="http://schemas.microsoft.com/office/powerpoint/2010/main" val="165918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995C-FF8E-8647-9236-56884280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64" y="1067479"/>
            <a:ext cx="3932237" cy="1600200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rgbClr val="003466"/>
                </a:solidFill>
              </a:rPr>
              <a:t>Call to action prototype</a:t>
            </a:r>
            <a:endParaRPr lang="en-US" sz="4200" b="1" dirty="0">
              <a:solidFill>
                <a:srgbClr val="00346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ABC77-C860-8D45-BF8C-FA2420CD9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1663" y="2842703"/>
            <a:ext cx="3932237" cy="2695237"/>
          </a:xfrm>
        </p:spPr>
        <p:txBody>
          <a:bodyPr/>
          <a:lstStyle/>
          <a:p>
            <a:r>
              <a:rPr lang="en-US" sz="1700" b="1" dirty="0"/>
              <a:t>Hypothesis</a:t>
            </a:r>
            <a:r>
              <a:rPr lang="en-US" sz="1700" dirty="0"/>
              <a:t>: a call-to-action panel in the upper-right of the page will </a:t>
            </a:r>
            <a:r>
              <a:rPr lang="en-US" sz="1700" b="1" dirty="0"/>
              <a:t>lower exit rates </a:t>
            </a:r>
            <a:r>
              <a:rPr lang="en-US" sz="1700" dirty="0"/>
              <a:t>and </a:t>
            </a:r>
            <a:r>
              <a:rPr lang="en-US" sz="1700" b="1" dirty="0"/>
              <a:t>increase conversions </a:t>
            </a:r>
            <a:r>
              <a:rPr lang="en-US" sz="1700" dirty="0"/>
              <a:t>across the boundless microsite rather than on individual stories.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Similar to online shopping “buy now”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Should feel familiar to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Uses same styling as “NAU block”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1A8FB8-EB69-5008-CA38-6CA5DF7FB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703" y="1860661"/>
            <a:ext cx="4679310" cy="3254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A913F1-FD54-5C85-3290-736B054E8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8084" y="1913194"/>
            <a:ext cx="1875987" cy="3149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C756FF-B871-893B-185B-B61D83DAA903}"/>
              </a:ext>
            </a:extLst>
          </p:cNvPr>
          <p:cNvSpPr txBox="1"/>
          <p:nvPr/>
        </p:nvSpPr>
        <p:spPr>
          <a:xfrm>
            <a:off x="6820647" y="5168608"/>
            <a:ext cx="324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Mobile</a:t>
            </a:r>
            <a:r>
              <a:rPr lang="en-US" dirty="0"/>
              <a:t> and </a:t>
            </a:r>
            <a:r>
              <a:rPr lang="en-US" b="1" dirty="0"/>
              <a:t>desktop</a:t>
            </a:r>
            <a:r>
              <a:rPr lang="en-US" dirty="0"/>
              <a:t> prototypes.</a:t>
            </a:r>
          </a:p>
        </p:txBody>
      </p:sp>
    </p:spTree>
    <p:extLst>
      <p:ext uri="{BB962C8B-B14F-4D97-AF65-F5344CB8AC3E}">
        <p14:creationId xmlns:p14="http://schemas.microsoft.com/office/powerpoint/2010/main" val="246257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995C-FF8E-8647-9236-56884280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64" y="1067479"/>
            <a:ext cx="3932237" cy="1600200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rgbClr val="003466"/>
                </a:solidFill>
              </a:rPr>
              <a:t>Future prototypes</a:t>
            </a:r>
            <a:endParaRPr lang="en-US" sz="4200" b="1" dirty="0">
              <a:solidFill>
                <a:srgbClr val="00346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ABC77-C860-8D45-BF8C-FA2420CD9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1663" y="2842703"/>
            <a:ext cx="3932237" cy="2695237"/>
          </a:xfrm>
        </p:spPr>
        <p:txBody>
          <a:bodyPr/>
          <a:lstStyle/>
          <a:p>
            <a:r>
              <a:rPr lang="en-US" sz="1700" dirty="0"/>
              <a:t>Once we’ve been through this process and evaluated our </a:t>
            </a:r>
            <a:r>
              <a:rPr lang="en-US" sz="1700" b="1" dirty="0"/>
              <a:t>success</a:t>
            </a:r>
            <a:r>
              <a:rPr lang="en-US" sz="1700" dirty="0"/>
              <a:t> or </a:t>
            </a:r>
            <a:r>
              <a:rPr lang="en-US" sz="1700" b="1" dirty="0"/>
              <a:t>failure</a:t>
            </a:r>
            <a:r>
              <a:rPr lang="en-US" sz="1700" dirty="0"/>
              <a:t>, we may be able to begin other panel discussions to </a:t>
            </a:r>
            <a:r>
              <a:rPr lang="en-US" sz="1700" b="1" dirty="0"/>
              <a:t>fill gaps on the site</a:t>
            </a:r>
            <a:r>
              <a:rPr lang="en-US" sz="17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33899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2A33168-31CA-CE4A-B64A-E413D152F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b="1072"/>
          <a:stretch/>
        </p:blipFill>
        <p:spPr>
          <a:xfrm>
            <a:off x="-39757" y="-39756"/>
            <a:ext cx="12274826" cy="6904590"/>
          </a:xfrm>
        </p:spPr>
      </p:pic>
      <p:pic>
        <p:nvPicPr>
          <p:cNvPr id="21" name="Picture 20" descr="blue bar">
            <a:extLst>
              <a:ext uri="{FF2B5EF4-FFF2-40B4-BE49-F238E27FC236}">
                <a16:creationId xmlns:a16="http://schemas.microsoft.com/office/drawing/2014/main" id="{1623B4D8-6B7E-384C-B74A-ED629F213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65"/>
            <a:ext cx="11353800" cy="1244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37F860-B2E7-BA47-8E75-023B8C14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159"/>
            <a:ext cx="10515600" cy="979013"/>
          </a:xfrm>
        </p:spPr>
        <p:txBody>
          <a:bodyPr>
            <a:normAutofit/>
          </a:bodyPr>
          <a:lstStyle/>
          <a:p>
            <a:pPr algn="l"/>
            <a:r>
              <a:rPr lang="en-US" sz="4600" dirty="0">
                <a:latin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05470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A929C-F016-0E4C-BBA8-F90194F29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8085"/>
            <a:ext cx="9144000" cy="1023960"/>
          </a:xfrm>
        </p:spPr>
        <p:txBody>
          <a:bodyPr/>
          <a:lstStyle/>
          <a:p>
            <a:r>
              <a:rPr lang="en-US" b="1" dirty="0">
                <a:solidFill>
                  <a:srgbClr val="F8B700"/>
                </a:solidFill>
                <a:latin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7068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B281-582F-814A-AB70-607AA8918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7939"/>
            <a:ext cx="3932237" cy="1600200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003466"/>
                </a:solidFill>
              </a:rPr>
              <a:t>What can we accomplish?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8529-422E-024C-B4FE-A5A909F21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90648"/>
            <a:ext cx="3932237" cy="3897349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/>
              <a:t>boundless microsite</a:t>
            </a:r>
            <a:r>
              <a:rPr lang="en-US" dirty="0"/>
              <a:t> is essential to the university’s </a:t>
            </a:r>
            <a:r>
              <a:rPr lang="en-US" b="1" dirty="0"/>
              <a:t>brand.</a:t>
            </a:r>
          </a:p>
          <a:p>
            <a:endParaRPr lang="en-US" b="1" dirty="0"/>
          </a:p>
          <a:p>
            <a:r>
              <a:rPr lang="en-US" dirty="0"/>
              <a:t>Acknowledging </a:t>
            </a:r>
            <a:r>
              <a:rPr lang="en-US" b="1" dirty="0"/>
              <a:t>brand goals</a:t>
            </a:r>
            <a:r>
              <a:rPr lang="en-US" dirty="0"/>
              <a:t> can conflict with </a:t>
            </a:r>
            <a:r>
              <a:rPr lang="en-US" b="1" dirty="0"/>
              <a:t>business goals</a:t>
            </a:r>
            <a:r>
              <a:rPr lang="en-US" dirty="0"/>
              <a:t>, we can </a:t>
            </a:r>
            <a:r>
              <a:rPr lang="en-US" b="1" dirty="0"/>
              <a:t>respond to both</a:t>
            </a:r>
            <a:r>
              <a:rPr lang="en-US" dirty="0"/>
              <a:t>—broadening our audience and </a:t>
            </a:r>
            <a:r>
              <a:rPr lang="en-US" b="1" dirty="0"/>
              <a:t>highlighting the high-quality storytelling </a:t>
            </a:r>
            <a:r>
              <a:rPr lang="en-US" dirty="0"/>
              <a:t>represented through boundless stories.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8C4AFD9-ABC5-E353-BF09-9792CA9A3285}"/>
              </a:ext>
            </a:extLst>
          </p:cNvPr>
          <p:cNvSpPr txBox="1">
            <a:spLocks/>
          </p:cNvSpPr>
          <p:nvPr/>
        </p:nvSpPr>
        <p:spPr>
          <a:xfrm>
            <a:off x="6096000" y="2990648"/>
            <a:ext cx="3932237" cy="389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greater</a:t>
            </a:r>
            <a:r>
              <a:rPr lang="en-US" b="1" dirty="0"/>
              <a:t> flexibility</a:t>
            </a:r>
            <a:r>
              <a:rPr lang="en-US" dirty="0"/>
              <a:t> to boundless </a:t>
            </a:r>
            <a:r>
              <a:rPr lang="en-US" b="1" dirty="0"/>
              <a:t>writers</a:t>
            </a:r>
            <a:r>
              <a:rPr lang="en-US" dirty="0"/>
              <a:t>, </a:t>
            </a:r>
            <a:r>
              <a:rPr lang="en-US" b="1" dirty="0"/>
              <a:t>editors</a:t>
            </a:r>
            <a:r>
              <a:rPr lang="en-US" dirty="0"/>
              <a:t>, and </a:t>
            </a:r>
            <a:r>
              <a:rPr lang="en-US" b="1" dirty="0"/>
              <a:t>publishers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Bridge student </a:t>
            </a:r>
            <a:r>
              <a:rPr lang="en-US" b="1" dirty="0"/>
              <a:t>paths to enrollment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the </a:t>
            </a:r>
            <a:r>
              <a:rPr lang="en-US" b="1" dirty="0"/>
              <a:t>longevity</a:t>
            </a:r>
            <a:r>
              <a:rPr lang="en-US" dirty="0"/>
              <a:t> of the microsite—whether as “aspirations,” “boundless,” or something new.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0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0B887F-F5BA-5546-9DD4-DA4ABAD20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7102"/>
            <a:ext cx="5181600" cy="38262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Limited panel blocks</a:t>
            </a:r>
          </a:p>
          <a:p>
            <a:pPr marL="0" indent="0">
              <a:buNone/>
            </a:pPr>
            <a:r>
              <a:rPr lang="en-US" sz="2000" dirty="0"/>
              <a:t>The exiting </a:t>
            </a:r>
            <a:r>
              <a:rPr lang="en-US" sz="2000" b="1" dirty="0"/>
              <a:t>“NAU block” </a:t>
            </a:r>
            <a:r>
              <a:rPr lang="en-US" sz="2000" dirty="0"/>
              <a:t>does not provide much flexibility to accommodate </a:t>
            </a:r>
            <a:r>
              <a:rPr lang="en-US" sz="2000" b="1" dirty="0"/>
              <a:t>our content</a:t>
            </a:r>
            <a:r>
              <a:rPr lang="en-US" sz="2000" dirty="0"/>
              <a:t> or user experience needs: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Valuable</a:t>
            </a:r>
            <a:r>
              <a:rPr lang="en-US" sz="2000" dirty="0"/>
              <a:t> to add content at the bottom</a:t>
            </a:r>
          </a:p>
          <a:p>
            <a:r>
              <a:rPr lang="en-US" sz="2000" dirty="0"/>
              <a:t>Appears to be a footer and signals end of content when there could be more</a:t>
            </a:r>
          </a:p>
          <a:p>
            <a:r>
              <a:rPr lang="en-US" sz="2000" dirty="0"/>
              <a:t>Challenging to reposition on the page</a:t>
            </a:r>
          </a:p>
          <a:p>
            <a:r>
              <a:rPr lang="en-US" sz="2000" dirty="0"/>
              <a:t>Can be blue or grey</a:t>
            </a:r>
          </a:p>
          <a:p>
            <a:r>
              <a:rPr lang="en-US" sz="2000" b="1" dirty="0"/>
              <a:t>Some content</a:t>
            </a:r>
            <a:r>
              <a:rPr lang="en-US" sz="2000" dirty="0"/>
              <a:t> needs more flexibility</a:t>
            </a:r>
            <a:endParaRPr lang="en-US" sz="2000" b="1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83441C-7DE1-784C-B9A7-BAA61BB2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600" dirty="0"/>
              <a:t>What about our current panels?</a:t>
            </a:r>
            <a:endParaRPr lang="en-US" sz="4600" b="1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4A8444-C58B-2892-81CA-105FC72FD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197102"/>
            <a:ext cx="5152409" cy="31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4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0B887F-F5BA-5546-9DD4-DA4ABAD20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7102"/>
            <a:ext cx="5181600" cy="3927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Next steps</a:t>
            </a:r>
          </a:p>
          <a:p>
            <a:pPr marL="0" indent="0">
              <a:buNone/>
            </a:pPr>
            <a:r>
              <a:rPr lang="en-US" sz="2000" dirty="0"/>
              <a:t>After consulting with HT and RY, we’ve been asked </a:t>
            </a:r>
            <a:r>
              <a:rPr lang="en-US" sz="2000" b="1" dirty="0"/>
              <a:t>as a team </a:t>
            </a:r>
            <a:r>
              <a:rPr lang="en-US" sz="2000" dirty="0"/>
              <a:t>to test a CTA feature.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83441C-7DE1-784C-B9A7-BAA61BB2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600" b="1" dirty="0"/>
              <a:t>What’s our path forward?</a:t>
            </a:r>
          </a:p>
        </p:txBody>
      </p:sp>
    </p:spTree>
    <p:extLst>
      <p:ext uri="{BB962C8B-B14F-4D97-AF65-F5344CB8AC3E}">
        <p14:creationId xmlns:p14="http://schemas.microsoft.com/office/powerpoint/2010/main" val="143000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0B887F-F5BA-5546-9DD4-DA4ABAD20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7102"/>
            <a:ext cx="5181600" cy="3927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Next steps</a:t>
            </a:r>
          </a:p>
          <a:p>
            <a:pPr marL="0" indent="0">
              <a:buNone/>
            </a:pPr>
            <a:r>
              <a:rPr lang="en-US" sz="2000" dirty="0"/>
              <a:t>After consulting with HT and RY, we’ve been asked </a:t>
            </a:r>
            <a:r>
              <a:rPr lang="en-US" sz="2000" b="1" dirty="0"/>
              <a:t>as a team </a:t>
            </a:r>
            <a:r>
              <a:rPr lang="en-US" sz="2000" dirty="0"/>
              <a:t>to test a CTA feature: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Develop a prototype.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/>
              <a:t>Update content following HT’s guidance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83441C-7DE1-784C-B9A7-BAA61BB2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600" b="1" dirty="0"/>
              <a:t>What’s our path forward?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C3A6B5-D063-5AC2-D7AF-21895F52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37130"/>
            <a:ext cx="5601883" cy="4145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9D7CD0-D822-54B3-DF3A-4C87F88AA9C5}"/>
              </a:ext>
            </a:extLst>
          </p:cNvPr>
          <p:cNvSpPr txBox="1"/>
          <p:nvPr/>
        </p:nvSpPr>
        <p:spPr>
          <a:xfrm>
            <a:off x="7355258" y="5828489"/>
            <a:ext cx="2941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Screenshot of a </a:t>
            </a:r>
            <a:r>
              <a:rPr lang="en-US" sz="1400" b="1" dirty="0"/>
              <a:t>prototype</a:t>
            </a:r>
            <a:r>
              <a:rPr lang="en-US" sz="1400" dirty="0"/>
              <a:t> that I built.</a:t>
            </a:r>
          </a:p>
        </p:txBody>
      </p:sp>
    </p:spTree>
    <p:extLst>
      <p:ext uri="{BB962C8B-B14F-4D97-AF65-F5344CB8AC3E}">
        <p14:creationId xmlns:p14="http://schemas.microsoft.com/office/powerpoint/2010/main" val="2111645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0B887F-F5BA-5546-9DD4-DA4ABAD20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7102"/>
            <a:ext cx="5181600" cy="3927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Next steps</a:t>
            </a:r>
          </a:p>
          <a:p>
            <a:pPr marL="0" indent="0">
              <a:buNone/>
            </a:pPr>
            <a:r>
              <a:rPr lang="en-US" sz="2000" dirty="0"/>
              <a:t>After consulting with HT and RY, we’ve been asked </a:t>
            </a:r>
            <a:r>
              <a:rPr lang="en-US" sz="2000" b="1" dirty="0"/>
              <a:t>as a team </a:t>
            </a:r>
            <a:r>
              <a:rPr lang="en-US" sz="2000" dirty="0"/>
              <a:t>to test a CTA feature: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Develop a prototype.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Use </a:t>
            </a:r>
            <a:r>
              <a:rPr lang="en-US" sz="2000" b="1" dirty="0"/>
              <a:t>AB testing</a:t>
            </a:r>
            <a:r>
              <a:rPr lang="en-US" sz="2000" dirty="0"/>
              <a:t> to compare user responses to different experiences: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b="1" dirty="0">
                <a:solidFill>
                  <a:srgbClr val="6A6A6A"/>
                </a:solidFill>
              </a:rPr>
              <a:t>published once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b="1" dirty="0">
                <a:solidFill>
                  <a:srgbClr val="6A6A6A"/>
                </a:solidFill>
              </a:rPr>
              <a:t>approve test feature preview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b="1" dirty="0">
                <a:solidFill>
                  <a:srgbClr val="6A6A6A"/>
                </a:solidFill>
              </a:rPr>
              <a:t>socialize via social and working group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b="1" dirty="0">
                <a:solidFill>
                  <a:srgbClr val="6A6A6A"/>
                </a:solidFill>
              </a:rPr>
              <a:t>feature is hidden or shown selectively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b="1" dirty="0">
                <a:solidFill>
                  <a:srgbClr val="6A6A6A"/>
                </a:solidFill>
              </a:rPr>
              <a:t>feature hidden end of test (1-3 months)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83441C-7DE1-784C-B9A7-BAA61BB2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600" b="1" dirty="0"/>
              <a:t>What’s our path forward?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5FEC28-CD36-2C46-C6E7-EE01916D7154}"/>
              </a:ext>
            </a:extLst>
          </p:cNvPr>
          <p:cNvGrpSpPr/>
          <p:nvPr/>
        </p:nvGrpSpPr>
        <p:grpSpPr>
          <a:xfrm>
            <a:off x="6172202" y="1828603"/>
            <a:ext cx="4990215" cy="4388337"/>
            <a:chOff x="6586870" y="1931288"/>
            <a:chExt cx="4387914" cy="3858681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0952B65C-CB29-E272-BFE0-9D565E40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744" y="2158849"/>
              <a:ext cx="2581040" cy="3132930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95372EDF-3997-C87D-4F7A-F7846FFC0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870" y="1931288"/>
              <a:ext cx="2581040" cy="3588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01B6AF-3985-0991-25F4-28D4FF2A1642}"/>
                </a:ext>
              </a:extLst>
            </p:cNvPr>
            <p:cNvSpPr txBox="1"/>
            <p:nvPr/>
          </p:nvSpPr>
          <p:spPr>
            <a:xfrm>
              <a:off x="6771289" y="5519340"/>
              <a:ext cx="4050978" cy="270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50% </a:t>
              </a:r>
              <a:r>
                <a:rPr lang="en-US" sz="1400" dirty="0"/>
                <a:t>of users see each option for a </a:t>
              </a:r>
              <a:r>
                <a:rPr lang="en-US" sz="1400" b="1" dirty="0"/>
                <a:t>limited time </a:t>
              </a:r>
              <a:r>
                <a:rPr lang="en-US" sz="1400" dirty="0"/>
                <a:t>(two weeks).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91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0B887F-F5BA-5546-9DD4-DA4ABAD20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7102"/>
            <a:ext cx="5181600" cy="3927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Next steps</a:t>
            </a:r>
          </a:p>
          <a:p>
            <a:pPr marL="0" indent="0">
              <a:buNone/>
            </a:pPr>
            <a:r>
              <a:rPr lang="en-US" sz="2000" dirty="0"/>
              <a:t>After consulting with HT and RY, we’ve been asked </a:t>
            </a:r>
            <a:r>
              <a:rPr lang="en-US" sz="2000" b="1" dirty="0"/>
              <a:t>as a team </a:t>
            </a:r>
            <a:r>
              <a:rPr lang="en-US" sz="2000" dirty="0"/>
              <a:t>to test a CTA feature: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Develop a prototype.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Use </a:t>
            </a:r>
            <a:r>
              <a:rPr lang="en-US" sz="2000" b="1" dirty="0"/>
              <a:t>AB testing</a:t>
            </a:r>
            <a:r>
              <a:rPr lang="en-US" sz="2000" dirty="0"/>
              <a:t> to compare user responses to different experiences.</a:t>
            </a:r>
            <a:endParaRPr lang="en-US" sz="2000" b="1" dirty="0"/>
          </a:p>
          <a:p>
            <a:pPr>
              <a:buFont typeface="Wingdings" pitchFamily="2" charset="2"/>
              <a:buChar char="q"/>
            </a:pPr>
            <a:r>
              <a:rPr lang="en-US" sz="2000" dirty="0"/>
              <a:t>Review and determine path </a:t>
            </a:r>
            <a:r>
              <a:rPr lang="en-US" sz="2000" b="1" dirty="0"/>
              <a:t>based on data.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83441C-7DE1-784C-B9A7-BAA61BB2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600" b="1" dirty="0"/>
              <a:t>What’s our path forward?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E2ADE32-D107-7EAB-529E-BF3E4D992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322452"/>
            <a:ext cx="4437361" cy="3352460"/>
          </a:xfrm>
          <a:prstGeom prst="rect">
            <a:avLst/>
          </a:prstGeom>
        </p:spPr>
      </p:pic>
      <p:pic>
        <p:nvPicPr>
          <p:cNvPr id="4" name="Picture 3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596EB463-CBE8-A281-35A9-AE1FD910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53" y="1954031"/>
            <a:ext cx="3141435" cy="3190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38A0C1-1A6E-659C-3840-A2AF6DCEDEE3}"/>
              </a:ext>
            </a:extLst>
          </p:cNvPr>
          <p:cNvSpPr txBox="1"/>
          <p:nvPr/>
        </p:nvSpPr>
        <p:spPr>
          <a:xfrm>
            <a:off x="6343377" y="5674912"/>
            <a:ext cx="4526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Analyze how panels perform against </a:t>
            </a:r>
            <a:r>
              <a:rPr lang="en-US" sz="1400" b="1" dirty="0"/>
              <a:t>goals</a:t>
            </a:r>
            <a:r>
              <a:rPr lang="en-US" sz="1400" dirty="0"/>
              <a:t> and </a:t>
            </a:r>
            <a:r>
              <a:rPr lang="en-US" sz="1400" b="1" dirty="0"/>
              <a:t>conversions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291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0B887F-F5BA-5546-9DD4-DA4ABAD20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7102"/>
            <a:ext cx="5181600" cy="3927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Next steps</a:t>
            </a:r>
          </a:p>
          <a:p>
            <a:pPr marL="0" indent="0">
              <a:buNone/>
            </a:pPr>
            <a:r>
              <a:rPr lang="en-US" sz="2000" dirty="0"/>
              <a:t>After consulting with HT and RY, we’ve been asked </a:t>
            </a:r>
            <a:r>
              <a:rPr lang="en-US" sz="2000" b="1" dirty="0"/>
              <a:t>as a team</a:t>
            </a:r>
            <a:r>
              <a:rPr lang="en-US" sz="2000" dirty="0"/>
              <a:t> to test a CTA feature: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Develop a prototype.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Use </a:t>
            </a:r>
            <a:r>
              <a:rPr lang="en-US" sz="2000" b="1" dirty="0"/>
              <a:t>AB testing</a:t>
            </a:r>
            <a:r>
              <a:rPr lang="en-US" sz="2000" dirty="0"/>
              <a:t> to compare user responses to different experiences.</a:t>
            </a:r>
            <a:endParaRPr lang="en-US" sz="2000" b="1" dirty="0"/>
          </a:p>
          <a:p>
            <a:pPr>
              <a:buFont typeface="Wingdings" pitchFamily="2" charset="2"/>
              <a:buChar char="q"/>
            </a:pPr>
            <a:r>
              <a:rPr lang="en-US" sz="2000" dirty="0"/>
              <a:t>Review and determine path </a:t>
            </a:r>
            <a:r>
              <a:rPr lang="en-US" sz="2000" b="1" dirty="0"/>
              <a:t>based on data.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Pass to </a:t>
            </a:r>
            <a:r>
              <a:rPr lang="en-US" sz="2000" b="1" dirty="0"/>
              <a:t>ITS</a:t>
            </a:r>
            <a:r>
              <a:rPr lang="en-US" sz="2000" dirty="0"/>
              <a:t> for development based on</a:t>
            </a:r>
            <a:br>
              <a:rPr lang="en-US" sz="2000" dirty="0"/>
            </a:br>
            <a:r>
              <a:rPr lang="en-US" sz="2000" dirty="0"/>
              <a:t>our test of </a:t>
            </a:r>
            <a:r>
              <a:rPr lang="en-US" sz="2000" b="1" dirty="0"/>
              <a:t>optional</a:t>
            </a:r>
            <a:r>
              <a:rPr lang="en-US" sz="2000" dirty="0"/>
              <a:t> </a:t>
            </a:r>
            <a:r>
              <a:rPr lang="en-US" sz="2000" b="1" dirty="0"/>
              <a:t>panels</a:t>
            </a:r>
            <a:r>
              <a:rPr lang="en-US" sz="2000" dirty="0"/>
              <a:t>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83441C-7DE1-784C-B9A7-BAA61BB2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600" b="1" dirty="0"/>
              <a:t>What’s our path forward?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26A43B-A40F-F49B-8765-D72207322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26" y="2417927"/>
            <a:ext cx="4626131" cy="338797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6340258-CD8E-9C9D-58CF-97091CF32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43" y="1697338"/>
            <a:ext cx="3771464" cy="449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3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0B887F-F5BA-5546-9DD4-DA4ABAD20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7102"/>
            <a:ext cx="5181600" cy="3927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6C6C6"/>
                </a:solidFill>
              </a:rPr>
              <a:t>Next steps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6C6C6"/>
                </a:solidFill>
              </a:rPr>
              <a:t>After consulting with HT and RY, we’ve been asked </a:t>
            </a:r>
            <a:r>
              <a:rPr lang="en-US" sz="2000" b="1" dirty="0">
                <a:solidFill>
                  <a:srgbClr val="C6C6C6"/>
                </a:solidFill>
              </a:rPr>
              <a:t>as a team </a:t>
            </a:r>
            <a:r>
              <a:rPr lang="en-US" sz="2000" dirty="0">
                <a:solidFill>
                  <a:srgbClr val="C6C6C6"/>
                </a:solidFill>
              </a:rPr>
              <a:t>to test a CTA feature: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Develop a prototype.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Use </a:t>
            </a:r>
            <a:r>
              <a:rPr lang="en-US" sz="2000" b="1" dirty="0"/>
              <a:t>AB testing</a:t>
            </a:r>
            <a:r>
              <a:rPr lang="en-US" sz="2000" dirty="0"/>
              <a:t> to compare user responses to different experiences.</a:t>
            </a:r>
            <a:endParaRPr lang="en-US" sz="2000" b="1" dirty="0"/>
          </a:p>
          <a:p>
            <a:pPr>
              <a:buFont typeface="Wingdings" pitchFamily="2" charset="2"/>
              <a:buChar char="q"/>
            </a:pPr>
            <a:r>
              <a:rPr lang="en-US" sz="2000" dirty="0">
                <a:solidFill>
                  <a:srgbClr val="C6C6C6"/>
                </a:solidFill>
              </a:rPr>
              <a:t>Review and determine path </a:t>
            </a:r>
            <a:r>
              <a:rPr lang="en-US" sz="2000" b="1" dirty="0">
                <a:solidFill>
                  <a:srgbClr val="C6C6C6"/>
                </a:solidFill>
              </a:rPr>
              <a:t>based on data</a:t>
            </a:r>
            <a:r>
              <a:rPr lang="en-US" sz="2000" dirty="0">
                <a:solidFill>
                  <a:srgbClr val="C6C6C6"/>
                </a:solidFill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>
                <a:solidFill>
                  <a:srgbClr val="C6C6C6"/>
                </a:solidFill>
              </a:rPr>
              <a:t>Pass to </a:t>
            </a:r>
            <a:r>
              <a:rPr lang="en-US" sz="2000" b="1" dirty="0">
                <a:solidFill>
                  <a:srgbClr val="C6C6C6"/>
                </a:solidFill>
              </a:rPr>
              <a:t>ITS</a:t>
            </a:r>
            <a:r>
              <a:rPr lang="en-US" sz="2000" dirty="0">
                <a:solidFill>
                  <a:srgbClr val="C6C6C6"/>
                </a:solidFill>
              </a:rPr>
              <a:t> for development based on</a:t>
            </a:r>
            <a:br>
              <a:rPr lang="en-US" sz="2000" dirty="0">
                <a:solidFill>
                  <a:srgbClr val="C6C6C6"/>
                </a:solidFill>
              </a:rPr>
            </a:br>
            <a:r>
              <a:rPr lang="en-US" sz="2000" dirty="0">
                <a:solidFill>
                  <a:srgbClr val="C6C6C6"/>
                </a:solidFill>
              </a:rPr>
              <a:t>our test of</a:t>
            </a:r>
            <a:r>
              <a:rPr lang="en-US" sz="2000" b="1" dirty="0">
                <a:solidFill>
                  <a:srgbClr val="C6C6C6"/>
                </a:solidFill>
              </a:rPr>
              <a:t> optional panels</a:t>
            </a:r>
            <a:r>
              <a:rPr lang="en-US" sz="2000" dirty="0">
                <a:solidFill>
                  <a:srgbClr val="C6C6C6"/>
                </a:solidFill>
              </a:rPr>
              <a:t>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83441C-7DE1-784C-B9A7-BAA61BB2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600" b="1" dirty="0"/>
              <a:t>What’s our path forward?</a:t>
            </a:r>
          </a:p>
        </p:txBody>
      </p:sp>
    </p:spTree>
    <p:extLst>
      <p:ext uri="{BB962C8B-B14F-4D97-AF65-F5344CB8AC3E}">
        <p14:creationId xmlns:p14="http://schemas.microsoft.com/office/powerpoint/2010/main" val="2075261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U FCB Template" id="{B1209E5C-EC2F-4AA8-9123-312E89791AB0}" vid="{D287FF1B-2816-4E45-BFFC-304493C9BE4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NAU FCB Template</Template>
  <TotalTime>6246</TotalTime>
  <Words>587</Words>
  <Application>Microsoft Macintosh PowerPoint</Application>
  <PresentationFormat>Widescreen</PresentationFormat>
  <Paragraphs>83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MT Black</vt:lpstr>
      <vt:lpstr>Calibri</vt:lpstr>
      <vt:lpstr>Wingdings</vt:lpstr>
      <vt:lpstr>Office Theme</vt:lpstr>
      <vt:lpstr>Boundless CTA panel</vt:lpstr>
      <vt:lpstr>What can we accomplish?</vt:lpstr>
      <vt:lpstr>What about our current panels?</vt:lpstr>
      <vt:lpstr>What’s our path forward?</vt:lpstr>
      <vt:lpstr>What’s our path forward?</vt:lpstr>
      <vt:lpstr>What’s our path forward?</vt:lpstr>
      <vt:lpstr>What’s our path forward?</vt:lpstr>
      <vt:lpstr>What’s our path forward?</vt:lpstr>
      <vt:lpstr>What’s our path forward?</vt:lpstr>
      <vt:lpstr>Preview current prototype</vt:lpstr>
      <vt:lpstr>Call to action prototype</vt:lpstr>
      <vt:lpstr>Future prototypes</vt:lpstr>
      <vt:lpstr>Questions?</vt:lpstr>
      <vt:lpstr>Thank you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Antoinette Karin Scherer-Reutimann</dc:creator>
  <cp:lastModifiedBy>Geoffrey Lambeth</cp:lastModifiedBy>
  <cp:revision>58</cp:revision>
  <dcterms:created xsi:type="dcterms:W3CDTF">2018-08-21T17:51:04Z</dcterms:created>
  <dcterms:modified xsi:type="dcterms:W3CDTF">2022-09-12T20:12:25Z</dcterms:modified>
</cp:coreProperties>
</file>